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</p:sldMasterIdLst>
  <p:sldIdLst>
    <p:sldId id="256" r:id="rId5"/>
    <p:sldId id="26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77" r:id="rId17"/>
    <p:sldId id="278" r:id="rId18"/>
    <p:sldId id="279" r:id="rId19"/>
    <p:sldId id="280" r:id="rId20"/>
    <p:sldId id="281" r:id="rId21"/>
    <p:sldId id="268" r:id="rId22"/>
    <p:sldId id="271" r:id="rId23"/>
    <p:sldId id="272" r:id="rId24"/>
    <p:sldId id="273" r:id="rId25"/>
    <p:sldId id="274" r:id="rId26"/>
    <p:sldId id="275" r:id="rId27"/>
    <p:sldId id="283" r:id="rId28"/>
    <p:sldId id="282" r:id="rId29"/>
    <p:sldId id="284" r:id="rId30"/>
    <p:sldId id="270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hu-HU" dirty="0"/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  <a:endParaRPr lang="hu-H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  <a:endParaRPr lang="hu-H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77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94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394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35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00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15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470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686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520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16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31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7A0E5D-8E60-3042-EDCA-4D8A658A3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9CFADCC-935D-06CA-423C-A289356B4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789C30-6036-886D-0883-8759AA8A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FB5CA2-A91D-6C78-4AD9-5C0DD129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CF22B6-D954-366A-25CE-4C4620F8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4795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A765B-733F-33BC-7C38-B0A1CFDC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088F9C-BC0E-C7D1-DD15-904783DD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F42CA4-25A7-7043-B410-45565F3D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F04BAF-9155-3F3F-B4C2-DAD797A2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F7D665E-31D6-7FC3-DF15-95C07CDB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751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B47E82-B044-F7E9-8DEA-36C1232C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9B49F75-A44F-CD7E-571F-B7B2E6B1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41347F-191A-C5D1-1D6E-12A1456F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537EDB-1CB7-3EE8-622F-B35C74CE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FC8BD3-14D3-40A6-EACD-DA31FE4E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50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C003BB-4FE1-2382-3644-3BF429B6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2AB314-B121-A4B7-BFF9-6FF25006A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8633931-D5AC-6D06-FFD7-7F9358798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831B139-7898-8309-703E-940B73E0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F0EEA2-59A3-013A-4AED-05F1DCA9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7A33280-593A-E897-82CB-8E936C6C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336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315EBF-8540-B957-9BD1-B008D24A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66E5949-2DF6-A453-554B-D67F0F31C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B92D16-052E-A44C-17CD-21F30E075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A31F2A7-5B02-724C-B991-099DC371B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C17A3BB-EFD6-BB6E-53D2-E6467D06F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FBD0AB2-5725-A4B6-8F9F-AF9A9659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25AD902-2642-9C2A-E4CE-3DAFC2A6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15A6B02-E34D-61E2-8E33-458B539E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3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A50289-168B-1829-B7A5-5020BF61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D86A73-82F7-B8E4-17B6-66689568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FDEA97F-305C-2684-3E9F-8BBFFAF5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EDF4A76-C5BF-19F4-14CB-17AEAF6E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580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6176FC3-C1EB-0326-BA71-CC36C63E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FA514F3-E4A4-06E7-5AF0-18BCBF78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401C3B7-3A16-F9D1-E338-2AEAB5AE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988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C6AFE1-6AC8-5D46-28F6-0D621AEE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D4CB65-460A-6861-9EEB-75C853A3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73DE8FE-6F9B-61FB-F71F-26A5F94B5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19B91E-0552-6C54-138D-DCD7BEB0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AEE4707-FFD2-4E67-3BEC-5D69951F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CA3257-3AFC-AEDB-BCD3-6036DAD6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54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482FAA-31A0-050B-E9F3-AED8CB95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64A7C5C-CEAB-C3BD-AF16-8496CE747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C4B3299-C890-C22F-2BAD-8E6E11575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21DE73B-B943-F6C2-03DB-B0EB4422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9996780-BA50-5F65-2523-324E0B8D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767081-8D2D-CB05-F69A-C2C4501A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216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D1E33A-34F9-AE26-335F-57BFBECF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A09152D-6316-B74F-3C5F-4B1F5A70B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2ADA315-2E1F-5725-C90C-30C7155A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F2F4FEC-5A63-2BFD-0DE2-F64F96DD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C997CB-B3FE-C6E7-7AB5-0CD7533B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527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F2932B0-5FFD-1DF0-AA4A-9A048E68D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8E2D6B1-B623-E53B-781C-0E5CDAD58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1DE503-6A84-3A84-002E-7A87C41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97774F6-4277-A48C-7414-A4FAB1A7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065E5D-FB20-7245-FFCA-0AC34241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001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82C94-E02F-6728-0531-E4C300AE9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6ABFF55-58F2-5A99-D6B7-6DA012DCA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1792C4-0B64-D432-8D95-B5E92C2E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7DEB5A-08FC-B847-5110-38F0B038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D51604-AC88-014B-39AC-9519F828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29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FD6163-45EF-9B99-A28C-A0EFA2CF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3E4E0F-88C0-87B6-2331-08AD02B61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BA7783-8141-1658-EDBD-25214034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26C3E1-F361-3F8A-4177-75BB8EE4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12FE5F-B153-E9A4-9B77-7AB28497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70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17DABB-9D2E-5B02-7A79-BC22FAB6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4424124-47EF-E270-572C-C66C9EC94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996B892-47E7-4C37-541F-8379F133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1B6D66-6369-20A5-76FD-C3B98C6B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8824DF-BDD3-39BD-739C-EE5867B7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61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A3710E-94E3-FDDE-A7E4-47D94CDA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6334DA-E1A0-9A70-6967-C497B8FD2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0A07782-35B5-B360-B908-7115F5BDF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FF702EA-7847-5ED6-3565-F7C21770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4B5DC6-73FD-47B4-C30B-1269718F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5E4F969-DA19-83B2-C3BD-6BE1915D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614FE6-0DDC-E7C4-7DE0-073C60BE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9C0BE0-F3A7-FC13-EF24-7D3CA9A1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6EC04CC-6796-A2F2-8CA3-7FD541487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C6383A1-3D91-C996-DD41-6F0692A00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03F917-C27A-E2B2-2F0A-39F0E97EC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3EAE74D-35CF-1DC4-9D06-0DAF99F8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1FD60C4-BD33-0D12-1024-3118C86B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73CBEC9-D4B5-03AC-BCC6-5AD1DD07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8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2610F2-35B1-5271-B444-A0ED9F2B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228997F-DD6D-CDB6-1D36-874B0D23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28BB374-8013-D05B-426B-8C681273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9167424-EFA5-5AED-17A6-25339A97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24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01D6A13-0259-B5E4-B013-FE1DEF6D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165BA9D-6874-7F8A-A5F0-03A111EF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C257B7C-3F58-F516-0368-6B9CF202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44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9CE5F4-007F-86FB-2D04-24F82CF5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ED3375-1B1E-5B6D-5164-A35BB758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B8F4179-5F2B-F702-0411-C375DC4F6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6201FFA-513E-6D94-8195-82AC71F8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BB55045-4953-D2C9-5F64-22ACDD67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DF696D3-8621-D11E-B047-A70FC1F0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7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D306AB-FE9E-8CB7-20DA-05B9FE36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0ED6066-24C7-96D9-3DA3-478FBAB8C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F296898-9EE7-BE27-1B64-A368844C8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5431DEF-EC17-F58E-837E-F00A0C7B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E6354CF-0D3D-DD34-8DE7-334A683C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58D04E5-E3B5-522C-07E7-E79F0D2F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8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FD7ED7-C4D4-6377-8EAC-34B823FD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0E60AC7-B5B5-F767-2B7F-BE9440579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9AD091-D992-7DF4-A496-C2EE4556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F86681-893D-B02D-3D07-E0558C66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A21BA3-55B8-276F-3752-06C5EA2B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01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4CCCBB3-1C31-C6BF-9E44-54525D674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97AAB81-1EDB-C6D7-7601-16584873A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B221E2-A2AE-3FED-DD0A-1C2F4FC6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7E82F2-D506-4D1E-EB67-28337131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4B02CD-CB4D-2C26-EACA-5A431878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DE20-4CC8-44AE-B116-83266AF91A1A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F82A-83D7-4DAE-BE6D-4681F6FA3F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27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6B8F55-4EB0-32E9-29EB-8DD5B23D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CAEB93-6106-D598-6D52-2945C23E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DC1A63-685E-0FD3-AB36-FDF4422C5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A192-596D-564F-94C6-B2ACB9D4D5E9}" type="datetimeFigureOut">
              <a:rPr lang="hu-HU" smtClean="0"/>
              <a:t>2022.12.13.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54AA7E-9BA0-70A0-47BD-44D5CAB6A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BE6D48-CAEF-A8AA-0DFD-26AD98727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8E19-8678-D045-A8F0-398EC97AD0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69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12E3BDE-2F71-513A-30A4-46F6EB0C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E15960-462F-C9BD-CD58-1E7A0761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BAD31D-E6A9-7FE0-1FC0-3F2E2425F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AF5D-DE3F-4A91-A126-4E5FAB0EC38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7C7F6A-839D-25B5-1251-CF2175A2A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B36986-BF1D-DD9D-023D-1259CBFBD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5E35-0395-4E8A-96C7-F8E911AC5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8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29990" y="1682779"/>
            <a:ext cx="10864680" cy="1525934"/>
          </a:xfrm>
        </p:spPr>
        <p:txBody>
          <a:bodyPr>
            <a:normAutofit/>
          </a:bodyPr>
          <a:lstStyle/>
          <a:p>
            <a:pPr algn="ctr"/>
            <a:r>
              <a:rPr lang="hu-HU" sz="3400" dirty="0"/>
              <a:t>A politika és "a politikai" fogalma a </a:t>
            </a:r>
            <a:r>
              <a:rPr lang="hu-HU" sz="3400" dirty="0" smtClean="0"/>
              <a:t/>
            </a:r>
            <a:br>
              <a:rPr lang="hu-HU" sz="3400" dirty="0" smtClean="0"/>
            </a:br>
            <a:r>
              <a:rPr lang="hu-HU" sz="3400" dirty="0" smtClean="0"/>
              <a:t>modern </a:t>
            </a:r>
            <a:r>
              <a:rPr lang="hu-HU" sz="3400" dirty="0"/>
              <a:t>magyar politikai gondolkodásban, </a:t>
            </a:r>
            <a:r>
              <a:rPr lang="hu-HU" sz="3400" dirty="0" smtClean="0"/>
              <a:t/>
            </a:r>
            <a:br>
              <a:rPr lang="hu-HU" sz="3400" dirty="0" smtClean="0"/>
            </a:br>
            <a:r>
              <a:rPr lang="hu-HU" sz="3400" dirty="0" smtClean="0"/>
              <a:t>a </a:t>
            </a:r>
            <a:r>
              <a:rPr lang="hu-HU" sz="3400" dirty="0"/>
              <a:t>16. századtól a 20. századig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9956" y="3696942"/>
            <a:ext cx="6633557" cy="1655762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/>
              <a:t>A Politika- és Államelméleti Kutatóintézet </a:t>
            </a:r>
          </a:p>
          <a:p>
            <a:pPr algn="ctr">
              <a:spcBef>
                <a:spcPts val="1200"/>
              </a:spcBef>
            </a:pPr>
            <a:r>
              <a:rPr lang="hu-HU" sz="2000" dirty="0" smtClean="0"/>
              <a:t>K 143251 sz. OTKA projektje</a:t>
            </a:r>
          </a:p>
          <a:p>
            <a:pPr algn="ctr">
              <a:spcBef>
                <a:spcPts val="1800"/>
              </a:spcBef>
            </a:pPr>
            <a:r>
              <a:rPr lang="hu-HU" sz="2000" dirty="0" smtClean="0"/>
              <a:t>2022-2024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87" y="3483033"/>
            <a:ext cx="2837796" cy="27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 „politikai” fogalmának szakirodalma</a:t>
            </a:r>
            <a:endParaRPr lang="hu-H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8200" y="2058381"/>
            <a:ext cx="10515600" cy="3876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Bedorf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Thomas /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Röttgers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Kurt (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Hrsg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.): </a:t>
            </a:r>
            <a:r>
              <a:rPr lang="hu-HU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Das</a:t>
            </a:r>
            <a:r>
              <a:rPr lang="hu-H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Politische</a:t>
            </a:r>
            <a:r>
              <a:rPr lang="hu-H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und </a:t>
            </a:r>
            <a:r>
              <a:rPr lang="hu-HU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die</a:t>
            </a:r>
            <a:r>
              <a:rPr lang="hu-H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Politik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Herausgegeben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von Thomas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Bedorf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und Kurt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Röttgers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Berlin,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Suhrkamp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2010.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James Wiley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Politics and the concept of the political: The political </a:t>
            </a:r>
            <a:r>
              <a:rPr lang="hu-H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magination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Routledge, London, 2016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28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636" y="772447"/>
            <a:ext cx="10515600" cy="18876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b="1" dirty="0">
                <a:solidFill>
                  <a:prstClr val="black"/>
                </a:solidFill>
                <a:latin typeface="Verdana"/>
              </a:rPr>
              <a:t>BALÁZS </a:t>
            </a:r>
            <a:r>
              <a:rPr lang="hu-HU" b="1" dirty="0" smtClean="0">
                <a:solidFill>
                  <a:prstClr val="black"/>
                </a:solidFill>
                <a:latin typeface="Verdana"/>
              </a:rPr>
              <a:t>ZOLTÁN</a:t>
            </a:r>
            <a:br>
              <a:rPr lang="hu-HU" b="1" dirty="0" smtClean="0">
                <a:solidFill>
                  <a:prstClr val="black"/>
                </a:solidFill>
                <a:latin typeface="Verdana"/>
              </a:rPr>
            </a:br>
            <a:r>
              <a:rPr lang="hu-HU" sz="1600" b="1" dirty="0">
                <a:solidFill>
                  <a:prstClr val="black"/>
                </a:solidFill>
                <a:latin typeface="Verdana"/>
              </a:rPr>
              <a:t/>
            </a:r>
            <a:br>
              <a:rPr lang="hu-HU" sz="1600" b="1" dirty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egyetemi tanár, a projekt szenior kutatója</a:t>
            </a:r>
            <a:br>
              <a:rPr lang="hu-HU" sz="2000" dirty="0" smtClean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Budapesti </a:t>
            </a:r>
            <a:r>
              <a:rPr lang="hu-HU" sz="2000" dirty="0" err="1" smtClean="0">
                <a:solidFill>
                  <a:prstClr val="black"/>
                </a:solidFill>
                <a:latin typeface="Verdana"/>
              </a:rPr>
              <a:t>Corvinus</a:t>
            </a: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 Egyetem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196" y="2959331"/>
            <a:ext cx="10515600" cy="3100647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politikum és a rendkívüli állapot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fogalma</a:t>
            </a: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problémái egyes 19-20. századi </a:t>
            </a: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magyar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politikai gondolkodók írásaiban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4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636" y="772447"/>
            <a:ext cx="10515600" cy="18876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b="1" dirty="0" smtClean="0">
                <a:solidFill>
                  <a:prstClr val="black"/>
                </a:solidFill>
                <a:latin typeface="Verdana"/>
              </a:rPr>
              <a:t>PETNEHÁZI GÁBOR</a:t>
            </a:r>
            <a:r>
              <a:rPr lang="hu-HU" sz="1600" b="1" dirty="0">
                <a:solidFill>
                  <a:prstClr val="black"/>
                </a:solidFill>
                <a:latin typeface="Verdana"/>
              </a:rPr>
              <a:t/>
            </a:r>
            <a:br>
              <a:rPr lang="hu-HU" sz="1600" b="1" dirty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tudományos főmunkatárs, a projekt kutatója</a:t>
            </a:r>
            <a:br>
              <a:rPr lang="hu-HU" sz="2000" dirty="0" smtClean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EJKK PÁK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196" y="3025834"/>
            <a:ext cx="10515600" cy="2718262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Politikai irodalom és politikai gondolkodás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kora újkori Magyarországon és Erdélyben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6682A7-7773-815D-20EC-AF8AAF79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>
                <a:latin typeface="Verdana" panose="020B0604030504040204" pitchFamily="34" charset="0"/>
                <a:ea typeface="Verdana" panose="020B0604030504040204" pitchFamily="34" charset="0"/>
              </a:rPr>
              <a:t>A magyar ‚</a:t>
            </a:r>
            <a:r>
              <a:rPr lang="hu-HU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politique</a:t>
            </a:r>
            <a:r>
              <a:rPr lang="hu-HU" sz="3200" dirty="0">
                <a:latin typeface="Verdana" panose="020B0604030504040204" pitchFamily="34" charset="0"/>
                <a:ea typeface="Verdana" panose="020B0604030504040204" pitchFamily="34" charset="0"/>
              </a:rPr>
              <a:t>’? (1570-1600)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C45158-A17B-8CBA-4DC7-CDAA47F587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Pragmatizmus</a:t>
            </a:r>
          </a:p>
          <a:p>
            <a:pPr>
              <a:lnSpc>
                <a:spcPct val="12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Kompromisszumkészség</a:t>
            </a:r>
          </a:p>
          <a:p>
            <a:pPr>
              <a:lnSpc>
                <a:spcPct val="12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Vallási közömbösség/türelem</a:t>
            </a:r>
          </a:p>
          <a:p>
            <a:pPr>
              <a:lnSpc>
                <a:spcPct val="12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Vallás alárendelése az államnak</a:t>
            </a:r>
          </a:p>
          <a:p>
            <a:pPr>
              <a:lnSpc>
                <a:spcPct val="120000"/>
              </a:lnSpc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Speciális közeg: francia (német?) vallásháborúk</a:t>
            </a:r>
          </a:p>
          <a:p>
            <a:pPr>
              <a:lnSpc>
                <a:spcPct val="12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Machiavelli katalizáló szerepe</a:t>
            </a:r>
          </a:p>
          <a:p>
            <a:pPr>
              <a:lnSpc>
                <a:spcPct val="12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Arisztotelészi politika megújítása/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újrarendszerezése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FE6AF5-1F54-4DC5-7793-89D8D999FE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Magyarország a 17. század elejéig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Vallási ellentétek: hitviták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Erdély-Magyarország szétválása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Erős rendi ellenzék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Báthory-alternatíva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„Filozófus urak” – les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politiques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Machiavellisták és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erazmisták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Szóhasználat: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Magyar: (‚politika’) Pázmánytól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Latin: (‚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politicus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’ - ’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politica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’) a korszakban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66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DFBB98-32F8-631D-6C87-86234110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latin typeface="Verdana" panose="020B0604030504040204" pitchFamily="34" charset="0"/>
                <a:ea typeface="Verdana" panose="020B0604030504040204" pitchFamily="34" charset="0"/>
              </a:rPr>
              <a:t>1. Kezdetek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1F0B74-0028-6F0E-777F-E32AD1F039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1570-es évek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Mohács utáni generáció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megosztottság felszámolása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Történetírás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Kodifikáció: Tripartitum-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Quadripartitum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Báthory István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Forgách-család (Ferenc: történetíró; Simon: alsó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Mo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-i főkapitány)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9EA81AF-8CF8-7277-34B2-8B5342662E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Konkrét példa: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Libellus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Paraeneticus</a:t>
            </a:r>
            <a:endParaRPr lang="hu-HU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Átfogó reformterv – a Magyar Királyság restaurációja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Haderőreform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Gazdaság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Igazságszolgáltatás (jogbiztonság)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Uralkodó tisztelete, alattvalók közti egyetértés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2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1CC727-2F17-780E-FAD1-6A1C7B32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hu-HU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Kovacsóczy</a:t>
            </a:r>
            <a:r>
              <a:rPr lang="hu-HU" sz="3200" dirty="0">
                <a:latin typeface="Verdana" panose="020B0604030504040204" pitchFamily="34" charset="0"/>
                <a:ea typeface="Verdana" panose="020B0604030504040204" pitchFamily="34" charset="0"/>
              </a:rPr>
              <a:t> Farkas és a Báthory-</a:t>
            </a:r>
            <a:r>
              <a:rPr lang="hu-HU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korszakbeli</a:t>
            </a:r>
            <a:r>
              <a:rPr lang="hu-HU" sz="3200" dirty="0">
                <a:latin typeface="Verdana" panose="020B0604030504040204" pitchFamily="34" charset="0"/>
                <a:ea typeface="Verdana" panose="020B0604030504040204" pitchFamily="34" charset="0"/>
              </a:rPr>
              <a:t> ‚</a:t>
            </a:r>
            <a:r>
              <a:rPr lang="hu-HU" sz="3200" i="1" dirty="0" err="1">
                <a:latin typeface="Verdana" panose="020B0604030504040204" pitchFamily="34" charset="0"/>
                <a:ea typeface="Verdana" panose="020B0604030504040204" pitchFamily="34" charset="0"/>
              </a:rPr>
              <a:t>politique</a:t>
            </a:r>
            <a:r>
              <a:rPr lang="hu-HU" sz="3200" dirty="0"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F72F85-0C94-9A22-6BD6-037F8D9AE1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hu-HU" dirty="0"/>
          </a:p>
          <a:p>
            <a:pPr>
              <a:lnSpc>
                <a:spcPct val="120000"/>
              </a:lnSpc>
            </a:pPr>
            <a:r>
              <a:rPr lang="hu-HU" sz="3300" dirty="0">
                <a:latin typeface="Verdana" panose="020B0604030504040204" pitchFamily="34" charset="0"/>
                <a:ea typeface="Verdana" panose="020B0604030504040204" pitchFamily="34" charset="0"/>
              </a:rPr>
              <a:t>Erdély kancellárja 1578-1594</a:t>
            </a:r>
          </a:p>
          <a:p>
            <a:pPr>
              <a:lnSpc>
                <a:spcPct val="120000"/>
              </a:lnSpc>
            </a:pPr>
            <a:r>
              <a:rPr lang="hu-HU" sz="3300" dirty="0">
                <a:latin typeface="Verdana" panose="020B0604030504040204" pitchFamily="34" charset="0"/>
                <a:ea typeface="Verdana" panose="020B0604030504040204" pitchFamily="34" charset="0"/>
              </a:rPr>
              <a:t>1594 augusztus-szeptember: Báthory Zsigmond (és a mögötte álló háborús párt) a filozófus urakat kivégezteti</a:t>
            </a:r>
          </a:p>
          <a:p>
            <a:pPr>
              <a:lnSpc>
                <a:spcPct val="120000"/>
              </a:lnSpc>
            </a:pPr>
            <a:r>
              <a:rPr lang="hu-HU" sz="3300" dirty="0">
                <a:latin typeface="Verdana" panose="020B0604030504040204" pitchFamily="34" charset="0"/>
                <a:ea typeface="Verdana" panose="020B0604030504040204" pitchFamily="34" charset="0"/>
              </a:rPr>
              <a:t>Előzmény: Forgách Ferenc, Báthory István (és egy magyarországi összeesküvés)</a:t>
            </a:r>
          </a:p>
          <a:p>
            <a:pPr>
              <a:lnSpc>
                <a:spcPct val="120000"/>
              </a:lnSpc>
            </a:pPr>
            <a:r>
              <a:rPr lang="hu-HU" sz="3300" dirty="0">
                <a:latin typeface="Verdana" panose="020B0604030504040204" pitchFamily="34" charset="0"/>
                <a:ea typeface="Verdana" panose="020B0604030504040204" pitchFamily="34" charset="0"/>
              </a:rPr>
              <a:t>Lengyel tervek</a:t>
            </a:r>
          </a:p>
          <a:p>
            <a:pPr>
              <a:lnSpc>
                <a:spcPct val="120000"/>
              </a:lnSpc>
            </a:pPr>
            <a:r>
              <a:rPr lang="hu-HU" sz="3300" dirty="0">
                <a:latin typeface="Verdana" panose="020B0604030504040204" pitchFamily="34" charset="0"/>
                <a:ea typeface="Verdana" panose="020B0604030504040204" pitchFamily="34" charset="0"/>
              </a:rPr>
              <a:t>Vallási közömbösség/tolerancia </a:t>
            </a:r>
            <a:r>
              <a:rPr lang="hu-HU" sz="3300" dirty="0" err="1">
                <a:latin typeface="Verdana" panose="020B0604030504040204" pitchFamily="34" charset="0"/>
                <a:ea typeface="Verdana" panose="020B0604030504040204" pitchFamily="34" charset="0"/>
              </a:rPr>
              <a:t>vs</a:t>
            </a:r>
            <a:r>
              <a:rPr lang="hu-HU" sz="3300" dirty="0">
                <a:latin typeface="Verdana" panose="020B0604030504040204" pitchFamily="34" charset="0"/>
                <a:ea typeface="Verdana" panose="020B0604030504040204" pitchFamily="34" charset="0"/>
              </a:rPr>
              <a:t>. jezsuiták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4574517-B0F6-5E11-BDE9-9B1E3E57B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7143" y="1825625"/>
            <a:ext cx="5181600" cy="41595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Művek: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hu-HU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laudibus</a:t>
            </a: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Stephani</a:t>
            </a: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Batorei</a:t>
            </a: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(1571)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Dialogus</a:t>
            </a: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hu-HU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administratione</a:t>
            </a: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Transylvaniae</a:t>
            </a: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(1584)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További 4 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oratio</a:t>
            </a:r>
            <a:endParaRPr lang="hu-H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Történeti munka (elveszett)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Levelek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Praktikus politikusi életpálya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Értelmiségi hálózat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Patronálás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Rerum</a:t>
            </a: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Ungaricarum</a:t>
            </a: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libri</a:t>
            </a:r>
            <a:r>
              <a:rPr lang="hu-H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</a:rPr>
              <a:t>(Brutus-Szamosközy)</a:t>
            </a:r>
          </a:p>
        </p:txBody>
      </p:sp>
    </p:spTree>
    <p:extLst>
      <p:ext uri="{BB962C8B-B14F-4D97-AF65-F5344CB8AC3E}">
        <p14:creationId xmlns:p14="http://schemas.microsoft.com/office/powerpoint/2010/main" val="9732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25FA7F-6129-7DC8-8780-6383AB02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hu-HU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Kovacsóczy</a:t>
            </a:r>
            <a:r>
              <a:rPr lang="hu-HU" sz="3600" dirty="0">
                <a:latin typeface="Verdana" panose="020B0604030504040204" pitchFamily="34" charset="0"/>
                <a:ea typeface="Verdana" panose="020B0604030504040204" pitchFamily="34" charset="0"/>
              </a:rPr>
              <a:t> után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E0C354-F774-43B7-E366-982BF69DDF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Történeti projekt továbbvitele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Szamosközy István (1565-1612)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Baranyai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Decsi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János (1560-1601)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1594 után gyökeresen megváltozott helyzet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háború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elsöpri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a politikát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Cél: Magyarország visszahelyezése a térképre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0E692F6-091A-E557-2B2E-E83CFAF380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Baranyai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Decsi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János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Synopsis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philosophiae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privatum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memoriae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subsidium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thesibus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et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velut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aphorismis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quibusdam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comprehensa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et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ad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disputandum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proposita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Academia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Argentinensi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(1591) – Politika</a:t>
            </a:r>
          </a:p>
          <a:p>
            <a:pPr marL="0" indent="0">
              <a:lnSpc>
                <a:spcPct val="120000"/>
              </a:lnSpc>
              <a:buNone/>
            </a:pPr>
            <a:endParaRPr lang="hu-HU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Syntagma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Institvtionvm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Jvris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Imperialis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ac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Vngarici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qvatvor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perspicvis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qvaestionvm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ac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responsionvm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 libris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comprehensvm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Claudiopoli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, 1593 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-magyar jogharmonizáció</a:t>
            </a:r>
          </a:p>
        </p:txBody>
      </p:sp>
    </p:spTree>
    <p:extLst>
      <p:ext uri="{BB962C8B-B14F-4D97-AF65-F5344CB8AC3E}">
        <p14:creationId xmlns:p14="http://schemas.microsoft.com/office/powerpoint/2010/main" val="9596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8323" y="589567"/>
            <a:ext cx="10515600" cy="18876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b="1" dirty="0" smtClean="0">
                <a:solidFill>
                  <a:prstClr val="black"/>
                </a:solidFill>
                <a:latin typeface="Verdana"/>
              </a:rPr>
              <a:t>SMRCZ ÁDÁM</a:t>
            </a:r>
            <a:br>
              <a:rPr lang="hu-HU" b="1" dirty="0" smtClean="0">
                <a:solidFill>
                  <a:prstClr val="black"/>
                </a:solidFill>
                <a:latin typeface="Verdana"/>
              </a:rPr>
            </a:br>
            <a:r>
              <a:rPr lang="hu-HU" sz="1600" b="1" dirty="0">
                <a:solidFill>
                  <a:prstClr val="black"/>
                </a:solidFill>
                <a:latin typeface="Verdana"/>
              </a:rPr>
              <a:t/>
            </a:r>
            <a:br>
              <a:rPr lang="hu-HU" sz="1600" b="1" dirty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tudományos segédmunkatárs, a projekt kutatója</a:t>
            </a:r>
            <a:br>
              <a:rPr lang="hu-HU" sz="2000" dirty="0" smtClean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EJKK PÁK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196" y="3025833"/>
            <a:ext cx="10515600" cy="3000895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"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oikonómia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" és a "politikai"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fogalmainak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megjelenésmódjai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magyar politikai eszmetörténetben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636" y="772447"/>
            <a:ext cx="10515600" cy="18876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b="1" dirty="0" smtClean="0">
                <a:solidFill>
                  <a:prstClr val="black"/>
                </a:solidFill>
                <a:latin typeface="Verdana"/>
              </a:rPr>
              <a:t>KOVÁCS ESZTER</a:t>
            </a:r>
            <a:br>
              <a:rPr lang="hu-HU" b="1" dirty="0" smtClean="0">
                <a:solidFill>
                  <a:prstClr val="black"/>
                </a:solidFill>
                <a:latin typeface="Verdana"/>
              </a:rPr>
            </a:br>
            <a:r>
              <a:rPr lang="hu-HU" sz="1600" b="1" dirty="0">
                <a:solidFill>
                  <a:prstClr val="black"/>
                </a:solidFill>
                <a:latin typeface="Verdana"/>
              </a:rPr>
              <a:t/>
            </a:r>
            <a:br>
              <a:rPr lang="hu-HU" sz="1600" b="1" dirty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tudományos segédmunkatárs, a projekt kutatója</a:t>
            </a:r>
            <a:br>
              <a:rPr lang="hu-HU" sz="2000" dirty="0" smtClean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EJKK PÁK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196" y="3025833"/>
            <a:ext cx="10515600" cy="3000895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Montesquieu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magyar recepciója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tekintettel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politikai fogalmára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új adatok és eredmények)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25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DF1AA4-C4D0-4D28-5A5F-4B68ACFA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>
                <a:latin typeface="Verdana" panose="020B0604030504040204" pitchFamily="34" charset="0"/>
                <a:ea typeface="Verdana" panose="020B0604030504040204" pitchFamily="34" charset="0"/>
              </a:rPr>
              <a:t>Montesquieu fogadtatása mint esettanulmány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8A5387-1DDA-8B7A-8262-DBE3D802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941"/>
            <a:ext cx="10515600" cy="404316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Kiindulópont: a magyar politikai gondolkodás jelentős mértékben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recipiálja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a nyugati politikai gondolkodást, ám annak a helyzethez igazított elméleti értelmezést is ad</a:t>
            </a:r>
          </a:p>
          <a:p>
            <a:pPr>
              <a:lnSpc>
                <a:spcPct val="10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Montesquieu fogadtatása nem csupán a hatalommegosztás elvét érinti, ún. vezérelv-elmélete is viták tárgya lesz</a:t>
            </a:r>
          </a:p>
          <a:p>
            <a:pPr>
              <a:lnSpc>
                <a:spcPct val="10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Montesquieu saját maga nem használja „a politikai” (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hu-HU" i="1" dirty="0" err="1">
                <a:latin typeface="Verdana" panose="020B0604030504040204" pitchFamily="34" charset="0"/>
                <a:ea typeface="Verdana" panose="020B0604030504040204" pitchFamily="34" charset="0"/>
              </a:rPr>
              <a:t>politique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) fogalmát, azonban ezt a területet érinti a politikai berendezkedés vizsgálata és a vezérelv-elmélet is</a:t>
            </a:r>
          </a:p>
        </p:txBody>
      </p:sp>
    </p:spTree>
    <p:extLst>
      <p:ext uri="{BB962C8B-B14F-4D97-AF65-F5344CB8AC3E}">
        <p14:creationId xmlns:p14="http://schemas.microsoft.com/office/powerpoint/2010/main" val="38915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955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5319" y="744969"/>
            <a:ext cx="10598727" cy="5705707"/>
          </a:xfrm>
        </p:spPr>
        <p:txBody>
          <a:bodyPr>
            <a:normAutofit/>
          </a:bodyPr>
          <a:lstStyle/>
          <a:p>
            <a:pPr marL="540000" indent="0" algn="just">
              <a:lnSpc>
                <a:spcPct val="110000"/>
              </a:lnSpc>
              <a:buNone/>
            </a:pP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 projekt címe angolul: </a:t>
            </a:r>
          </a:p>
          <a:p>
            <a:pPr marL="54000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Concept of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Politics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and "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Political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" in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Modern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Hungarian Political Thought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16th to the 20th Century</a:t>
            </a:r>
            <a:endParaRPr lang="hu-H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0000" indent="0" algn="just">
              <a:lnSpc>
                <a:spcPct val="110000"/>
              </a:lnSpc>
              <a:spcBef>
                <a:spcPts val="3000"/>
              </a:spcBef>
              <a:buNone/>
            </a:pP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Időtartam: 2022. szeptember 1 - 2024. augusztus 31.</a:t>
            </a: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0000" indent="0" algn="just">
              <a:lnSpc>
                <a:spcPct val="110000"/>
              </a:lnSpc>
              <a:spcBef>
                <a:spcPts val="2400"/>
              </a:spcBef>
              <a:buNone/>
            </a:pP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Elnyert összeg: 6.493.000 Ft</a:t>
            </a:r>
          </a:p>
          <a:p>
            <a:pPr marL="540000" indent="0" algn="just">
              <a:spcBef>
                <a:spcPts val="3600"/>
              </a:spcBef>
              <a:buNone/>
            </a:pPr>
            <a:r>
              <a:rPr lang="hu-HU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kutatás </a:t>
            </a:r>
            <a:r>
              <a:rPr lang="hu-HU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a K 143251 azonosítószámú projekt keretében, a Kulturális és Innovációs Minisztérium Nemzeti Kutatási Fejlesztési és Innovációs Alapból nyújtott támogatásával, az NKFI Hivatal által kibocsátott Támogatói Okirat alapján </a:t>
            </a:r>
            <a:r>
              <a:rPr lang="hu-HU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valósul </a:t>
            </a:r>
            <a:r>
              <a:rPr lang="hu-HU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meg</a:t>
            </a:r>
            <a:r>
              <a:rPr lang="hu-HU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hu-H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F6BEBE-5B87-DBE8-1A8D-B2E2481A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latin typeface="Verdana" panose="020B0604030504040204" pitchFamily="34" charset="0"/>
                <a:ea typeface="Verdana" panose="020B0604030504040204" pitchFamily="34" charset="0"/>
              </a:rPr>
              <a:t>A Montesquieu-recepció kutatása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411E7F-85DB-F8A8-35F6-37B9DEFE5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08"/>
            <a:ext cx="10515600" cy="3494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A két világháború közötti irodalomtörténeti kutatások eredményei: Baranyai Zoltán: </a:t>
            </a:r>
            <a:r>
              <a:rPr lang="hu-HU" sz="2400" i="1" dirty="0">
                <a:latin typeface="Verdana" panose="020B0604030504040204" pitchFamily="34" charset="0"/>
                <a:ea typeface="Verdana" panose="020B0604030504040204" pitchFamily="34" charset="0"/>
              </a:rPr>
              <a:t>Első Montesquieu-fordításaink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(1920)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Penke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Olga – Balázs Péter: „Montesquieu műveinek és gondolatainak fogadtatása” (</a:t>
            </a:r>
            <a:r>
              <a:rPr lang="hu-HU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ItK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, 2012) – filológiai szintézis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Legújabb kutatások: 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Kontler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László: „</a:t>
            </a:r>
            <a:r>
              <a:rPr lang="hu-HU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Political</a:t>
            </a:r>
            <a:r>
              <a:rPr lang="hu-HU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Ambition: The </a:t>
            </a:r>
            <a:r>
              <a:rPr lang="hu-HU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Concept</a:t>
            </a:r>
            <a:r>
              <a:rPr lang="hu-HU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hu-HU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Montesquieu’s</a:t>
            </a:r>
            <a:r>
              <a:rPr lang="hu-HU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hu-HU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Spirit</a:t>
            </a:r>
            <a:r>
              <a:rPr lang="hu-HU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sz="2400" dirty="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hu-HU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</a:t>
            </a:r>
            <a:r>
              <a:rPr lang="hu-HU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Laws</a:t>
            </a:r>
            <a:r>
              <a:rPr lang="hu-HU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hu-HU" sz="2400" dirty="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hu-HU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ts</a:t>
            </a:r>
            <a:r>
              <a:rPr lang="hu-HU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Reception in Hungary (1748–1848)” - </a:t>
            </a:r>
            <a:r>
              <a:rPr lang="hu-HU" sz="2400" b="0" i="0" dirty="0" smtClea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könyvfejezet (</a:t>
            </a:r>
            <a:r>
              <a:rPr lang="hu-HU" sz="2400" b="0" i="0" dirty="0" err="1" smtClea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Routledge</a:t>
            </a:r>
            <a:r>
              <a:rPr lang="hu-HU" sz="2400" b="0" i="0" dirty="0" smtClea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2022)</a:t>
            </a: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185205-FA2E-639B-A13E-471DCC9C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latin typeface="Verdana" panose="020B0604030504040204" pitchFamily="34" charset="0"/>
                <a:ea typeface="Verdana" panose="020B0604030504040204" pitchFamily="34" charset="0"/>
              </a:rPr>
              <a:t>Új utak és várható új 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2F1742-9AC6-9BB5-4DC0-19728B8A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628"/>
            <a:ext cx="10515600" cy="3810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Distant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reading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: növekvő kereshető digitalizált anyag, új recepciós adatok bukkannak fel</a:t>
            </a:r>
          </a:p>
          <a:p>
            <a:pPr>
              <a:lnSpc>
                <a:spcPct val="100000"/>
              </a:lnSpc>
            </a:pP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Close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reading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: Milyen elméleti következtetéseket vonnak le a magyar gondolkodók Montesquieu-ből kiindulva vagy vele vitázva a politikai közösségről, a politikai berendezkedésről stb.?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Milyen szempontok mentén alakulnak ki viták a magyar gondolkodók között?</a:t>
            </a:r>
          </a:p>
        </p:txBody>
      </p:sp>
    </p:spTree>
    <p:extLst>
      <p:ext uri="{BB962C8B-B14F-4D97-AF65-F5344CB8AC3E}">
        <p14:creationId xmlns:p14="http://schemas.microsoft.com/office/powerpoint/2010/main" val="1385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107508-1F7D-182A-6B46-EECDD03F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latin typeface="Verdana" panose="020B0604030504040204" pitchFamily="34" charset="0"/>
                <a:ea typeface="Verdana" panose="020B0604030504040204" pitchFamily="34" charset="0"/>
              </a:rPr>
              <a:t>Korpusz, új szövegek (új recepciós adatok)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E6966F-895C-2289-9AB0-BDAEC119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11" y="2174759"/>
            <a:ext cx="10515600" cy="36940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Felső Magyarországi Minerva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, 1725. január, Montesquieu-fordítás</a:t>
            </a:r>
          </a:p>
          <a:p>
            <a:pPr>
              <a:lnSpc>
                <a:spcPct val="110000"/>
              </a:lnSpc>
            </a:pP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Concha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Győző korai oktatói tevékenysége és egyetemi jegyzetei 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Báró Kemény Gábor tanulmánya a 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</a:rPr>
              <a:t>Budapesti Szemlé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ben (1862)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Eötvös József: </a:t>
            </a:r>
            <a:r>
              <a:rPr lang="hu-HU" b="0" i="1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XIX. század uralkodó eszméinek hatása az álladalomra</a:t>
            </a:r>
            <a:r>
              <a:rPr lang="hu-HU" b="0" dirty="0">
                <a:solidFill>
                  <a:srgbClr val="2021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(1854), a hatalommegosztásról szóló fejezet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636" y="772447"/>
            <a:ext cx="10515600" cy="18876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b="1" dirty="0" smtClean="0">
                <a:solidFill>
                  <a:prstClr val="black"/>
                </a:solidFill>
                <a:latin typeface="Verdana"/>
              </a:rPr>
              <a:t>TÓTH KÁLMÁN</a:t>
            </a:r>
            <a:br>
              <a:rPr lang="hu-HU" b="1" dirty="0" smtClean="0">
                <a:solidFill>
                  <a:prstClr val="black"/>
                </a:solidFill>
                <a:latin typeface="Verdana"/>
              </a:rPr>
            </a:br>
            <a:r>
              <a:rPr lang="hu-HU" sz="1600" b="1" dirty="0">
                <a:solidFill>
                  <a:prstClr val="black"/>
                </a:solidFill>
                <a:latin typeface="Verdana"/>
              </a:rPr>
              <a:t/>
            </a:r>
            <a:br>
              <a:rPr lang="hu-HU" sz="1600" b="1" dirty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tudományos munkatárs, a projekt kutatója</a:t>
            </a:r>
            <a:br>
              <a:rPr lang="hu-HU" sz="2000" dirty="0" smtClean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EJKK PÁK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3509" y="3208713"/>
            <a:ext cx="10515600" cy="2685011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politika fogalma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Gorove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István munkásságában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AA8FD585-7E55-DF47-5CEE-FB4C7711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309" y="385035"/>
            <a:ext cx="4429382" cy="5565416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8B152650-30B6-1998-A79F-FF2F536C477E}"/>
              </a:ext>
            </a:extLst>
          </p:cNvPr>
          <p:cNvSpPr txBox="1"/>
          <p:nvPr/>
        </p:nvSpPr>
        <p:spPr>
          <a:xfrm>
            <a:off x="729343" y="6127676"/>
            <a:ext cx="1073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Gattajai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Gorove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István (1818.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aug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usztus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23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– 1881.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május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31.)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636" y="772447"/>
            <a:ext cx="10515600" cy="18876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b="1" dirty="0" smtClean="0">
                <a:solidFill>
                  <a:prstClr val="black"/>
                </a:solidFill>
                <a:latin typeface="Verdana"/>
              </a:rPr>
              <a:t>PÓCZA KÁLMÁN</a:t>
            </a:r>
            <a:br>
              <a:rPr lang="hu-HU" b="1" dirty="0" smtClean="0">
                <a:solidFill>
                  <a:prstClr val="black"/>
                </a:solidFill>
                <a:latin typeface="Verdana"/>
              </a:rPr>
            </a:br>
            <a:r>
              <a:rPr lang="hu-HU" sz="1600" b="1" dirty="0">
                <a:solidFill>
                  <a:prstClr val="black"/>
                </a:solidFill>
                <a:latin typeface="Verdana"/>
              </a:rPr>
              <a:t/>
            </a:r>
            <a:br>
              <a:rPr lang="hu-HU" sz="1600" b="1" dirty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tudományos főmunkatárs, a projekt szenior kutatója</a:t>
            </a:r>
            <a:br>
              <a:rPr lang="hu-HU" sz="2000" dirty="0" smtClean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EJKK PÁK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196" y="3025833"/>
            <a:ext cx="10515600" cy="3000895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politikai fogalma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19. és 20. századi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magyar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politikai gondolkodásban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636" y="772447"/>
            <a:ext cx="10515600" cy="18876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b="1" dirty="0" smtClean="0">
                <a:solidFill>
                  <a:prstClr val="black"/>
                </a:solidFill>
                <a:latin typeface="Verdana"/>
              </a:rPr>
              <a:t>NYIRKOS TAMÁS</a:t>
            </a:r>
            <a:br>
              <a:rPr lang="hu-HU" b="1" dirty="0" smtClean="0">
                <a:solidFill>
                  <a:prstClr val="black"/>
                </a:solidFill>
                <a:latin typeface="Verdana"/>
              </a:rPr>
            </a:br>
            <a:r>
              <a:rPr lang="hu-HU" sz="1600" b="1" dirty="0">
                <a:solidFill>
                  <a:prstClr val="black"/>
                </a:solidFill>
                <a:latin typeface="Verdana"/>
              </a:rPr>
              <a:t/>
            </a:r>
            <a:br>
              <a:rPr lang="hu-HU" sz="1600" b="1" dirty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tudományos munkatárs, a projekt kutatója</a:t>
            </a:r>
            <a:br>
              <a:rPr lang="hu-HU" sz="2000" dirty="0" smtClean="0">
                <a:solidFill>
                  <a:prstClr val="black"/>
                </a:solidFill>
                <a:latin typeface="Verdana"/>
              </a:rPr>
            </a:br>
            <a:r>
              <a:rPr lang="hu-HU" sz="2000" dirty="0" smtClean="0">
                <a:solidFill>
                  <a:prstClr val="black"/>
                </a:solidFill>
                <a:latin typeface="Verdana"/>
              </a:rPr>
              <a:t>EJKK PÁK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196" y="3025833"/>
            <a:ext cx="10515600" cy="3000895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Politikai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teológia, politikai vallások 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Magyarországon és Európában)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6760" y="1690688"/>
            <a:ext cx="10515600" cy="4735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hu-H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Köszönjük a figyelmet!</a:t>
            </a:r>
          </a:p>
          <a:p>
            <a:pPr marL="0" indent="0" algn="ctr">
              <a:buNone/>
            </a:pPr>
            <a:endParaRPr lang="hu-H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hu-HU" sz="4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hu-H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NKE EJKK PÁK</a:t>
            </a:r>
            <a:endParaRPr lang="hu-H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72696"/>
            <a:ext cx="10515600" cy="2012315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hu-HU" dirty="0" smtClean="0">
                <a:solidFill>
                  <a:prstClr val="black"/>
                </a:solidFill>
              </a:rPr>
              <a:t>HÖRCHER FERENC</a:t>
            </a:r>
            <a:br>
              <a:rPr lang="hu-HU" dirty="0" smtClean="0">
                <a:solidFill>
                  <a:prstClr val="black"/>
                </a:solidFill>
              </a:rPr>
            </a:br>
            <a:r>
              <a:rPr lang="hu-HU" sz="1600" dirty="0" smtClean="0">
                <a:solidFill>
                  <a:prstClr val="black"/>
                </a:solidFill>
              </a:rPr>
              <a:t/>
            </a:r>
            <a:br>
              <a:rPr lang="hu-HU" sz="1600" dirty="0" smtClean="0">
                <a:solidFill>
                  <a:prstClr val="black"/>
                </a:solidFill>
              </a:rPr>
            </a:br>
            <a:r>
              <a:rPr lang="hu-HU" sz="2000" b="0" dirty="0"/>
              <a:t>kutatóprofesszor</a:t>
            </a:r>
            <a:r>
              <a:rPr lang="hu-HU" sz="2000" b="0" dirty="0" smtClean="0"/>
              <a:t>,</a:t>
            </a:r>
            <a:r>
              <a:rPr lang="hu-HU" sz="2000" b="0" dirty="0"/>
              <a:t> </a:t>
            </a:r>
            <a:r>
              <a:rPr lang="hu-HU" sz="2000" b="0" dirty="0" smtClean="0"/>
              <a:t>intézetvezető</a:t>
            </a:r>
            <a:br>
              <a:rPr lang="hu-HU" sz="2000" b="0" dirty="0" smtClean="0"/>
            </a:br>
            <a:r>
              <a:rPr lang="hu-HU" sz="2000" b="0" dirty="0" smtClean="0"/>
              <a:t>EJKK PÁK</a:t>
            </a:r>
            <a:br>
              <a:rPr lang="hu-HU" sz="2000" b="0" dirty="0" smtClean="0"/>
            </a:br>
            <a:r>
              <a:rPr lang="hu-HU" sz="2000" b="0" dirty="0" smtClean="0"/>
              <a:t>a </a:t>
            </a:r>
            <a:r>
              <a:rPr lang="hu-HU" sz="2000" b="0" dirty="0"/>
              <a:t>projekt szakmai </a:t>
            </a:r>
            <a:r>
              <a:rPr lang="hu-HU" sz="2000" b="0" dirty="0" smtClean="0"/>
              <a:t>vezetője</a:t>
            </a:r>
            <a:endParaRPr lang="hu-HU" sz="2700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931217"/>
            <a:ext cx="10515600" cy="3328267"/>
          </a:xfrm>
        </p:spPr>
        <p:txBody>
          <a:bodyPr/>
          <a:lstStyle/>
          <a:p>
            <a:pPr marL="457200" lvl="1" indent="0">
              <a:buNone/>
            </a:pPr>
            <a:endParaRPr lang="hu-HU" dirty="0" smtClean="0"/>
          </a:p>
          <a:p>
            <a:pPr marL="457200" lvl="1" indent="0" algn="ctr">
              <a:buNone/>
            </a:pPr>
            <a:r>
              <a:rPr lang="hu-HU" dirty="0" smtClean="0"/>
              <a:t>Bevezető</a:t>
            </a:r>
          </a:p>
          <a:p>
            <a:pPr marL="457200" lvl="1" indent="0" algn="ctr">
              <a:buNone/>
            </a:pPr>
            <a:endParaRPr lang="hu-HU" sz="1400" dirty="0"/>
          </a:p>
          <a:p>
            <a:pPr marL="457200" lvl="1" indent="0" algn="ctr">
              <a:buNone/>
            </a:pPr>
            <a:r>
              <a:rPr lang="hu-HU" dirty="0"/>
              <a:t>Módszertani alapok kidolgozása; </a:t>
            </a:r>
            <a:endParaRPr lang="hu-HU" dirty="0" smtClean="0"/>
          </a:p>
          <a:p>
            <a:pPr marL="457200" lvl="1" indent="0" algn="ctr">
              <a:buNone/>
            </a:pPr>
            <a:r>
              <a:rPr lang="hu-HU" dirty="0" smtClean="0"/>
              <a:t>A </a:t>
            </a:r>
            <a:r>
              <a:rPr lang="hu-HU" dirty="0"/>
              <a:t>politikai közösség és a hatalompolitika fogalmai; </a:t>
            </a:r>
            <a:endParaRPr lang="hu-HU" dirty="0" smtClean="0"/>
          </a:p>
          <a:p>
            <a:pPr marL="457200" lvl="1" indent="0" algn="ctr">
              <a:buNone/>
            </a:pPr>
            <a:r>
              <a:rPr lang="hu-HU" dirty="0" smtClean="0"/>
              <a:t>A </a:t>
            </a:r>
            <a:r>
              <a:rPr lang="hu-HU" dirty="0"/>
              <a:t>magyar politikai gondolkodás történeti paradigmái</a:t>
            </a:r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r>
              <a:rPr lang="hu-H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2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 témához kapcsolódó korábbi kutatások</a:t>
            </a:r>
            <a:endParaRPr lang="hu-H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u-H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Ferenc Hörcher – Thomas </a:t>
            </a:r>
            <a:r>
              <a:rPr lang="hu-HU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Lorman</a:t>
            </a:r>
            <a:r>
              <a:rPr lang="hu-H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History of the Hungarian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Constitution</a:t>
            </a:r>
            <a:r>
              <a:rPr lang="hu-H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Law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Government and Political Culture in Central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Europe</a:t>
            </a:r>
            <a:r>
              <a:rPr lang="hu-H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(IB. </a:t>
            </a:r>
            <a:r>
              <a:rPr lang="hu-HU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Tauris</a:t>
            </a:r>
            <a:r>
              <a:rPr lang="hu-H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2019)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07" y="2800639"/>
            <a:ext cx="2389093" cy="3684588"/>
          </a:xfrm>
        </p:spPr>
      </p:pic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További projektek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57813" cy="368458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Ferenc Hörcher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Kálmán Pócza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(a tematikus szám szerkesztői):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Continuities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Discontinuities: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Political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Thought in the Habsburg Empire in the Long Nineteenth Century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Hungarian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Historical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Review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Volume 5 No. 1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2016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Hörcher Ferenc, Lajtai Mátyás és Mester Béla: 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Nemzet, faj, kultúra a hosszú 19. században Magyarországon és Európában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(MTA BTK, 2016) in: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Gyáni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Gábor (vezető kutató): OTKA kutatás: Művészetek és tudomány a nemzetépítés szolgálatában a 19. századi Magyarországon (2013-2018)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Ferenc Hörcher – Kálmán Tóth (szerkesztők):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19th-Century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Hungarian Political Thought and Culture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Towards Settlement with Austria, 1790-1867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Bloomsbury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2023)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41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 politika és a politikai megkülönböztetése</a:t>
            </a:r>
            <a:endParaRPr lang="hu-H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hu-HU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Das</a:t>
            </a:r>
            <a:r>
              <a:rPr lang="hu-H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Politische</a:t>
            </a:r>
            <a:r>
              <a:rPr lang="hu-H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Die </a:t>
            </a:r>
            <a:r>
              <a:rPr lang="hu-HU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Politik</a:t>
            </a:r>
            <a:r>
              <a:rPr lang="hu-H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Bedorf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Thomas /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Röttgers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Kurt (2010):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Vorwort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in: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Bedorf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Thomas /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Röttgers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Kurt (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Hrsg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.):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Politische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und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die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Politik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Herausgegeben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von Thomas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Bedorf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und Kurt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Röttgers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Berlin,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Suhrkamp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Carl Schmitt, Hanna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Arendt</a:t>
            </a:r>
            <a:endParaRPr lang="hu-H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Realpolitik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- gyakorlatias, adott helyzethez igazított politika – szemben a normatív és ideológiai alapú megközelítéssel: 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Henry Kissinger, George F.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Kennan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Zbigniew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Brzezinski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Charles De Gaulle</a:t>
            </a:r>
          </a:p>
          <a:p>
            <a:pPr>
              <a:lnSpc>
                <a:spcPct val="11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Lásd még 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Bibó István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: hamis realisták és túlfeszült lényeglátók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55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A politikai fogalmának elsődleges módszertani forrásai </a:t>
            </a:r>
            <a:endParaRPr lang="hu-H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Carl 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Schmitt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: A politikai fogalma, Osiris-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Pallas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Stúdió-Attraktor, Budapest, 2002.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Michael 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Oakeshott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: Politikai képzés, in: Politikai racionalizmus,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szerk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. Molnár Attila Károly, Új Mandátum Kiadó,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udapest, 2001., 153-174.</a:t>
            </a:r>
          </a:p>
          <a:p>
            <a:pPr>
              <a:lnSpc>
                <a:spcPct val="120000"/>
              </a:lnSpc>
            </a:pP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Hannah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Arendt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sivatag és az oázisok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hu-H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Mi a politika?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; ford. Mesés Péter, Gond–Palatinus, Budapest, 2002.</a:t>
            </a:r>
          </a:p>
          <a:p>
            <a:pPr>
              <a:lnSpc>
                <a:spcPct val="120000"/>
              </a:lnSpc>
            </a:pP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Tilo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Schabert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: A politika méltóságáról és jelentőségéről, Századvég Kiadó, Budapest, 2013.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Bence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György: A politikum sajátossága, in: Politikai-filozófiai tanulmányok, 1990-2006.,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L’Harmattan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Budapest, 2016.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Ernst-Wolfgang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Böckenförde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: The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Concept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Political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: A Key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Understanding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Carl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Schmitt’s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Constitutional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Theory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(1988), in: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uő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Constitutional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Political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Theory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ed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. Mirjam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Künkler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Tine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Stein, Oxford University Press, Oxford, 2017., 69-85.</a:t>
            </a:r>
          </a:p>
        </p:txBody>
      </p:sp>
    </p:spTree>
    <p:extLst>
      <p:ext uri="{BB962C8B-B14F-4D97-AF65-F5344CB8AC3E}">
        <p14:creationId xmlns:p14="http://schemas.microsoft.com/office/powerpoint/2010/main" val="36091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1500-2000 közötti, kutatásunk számára releváns bevett magyar történeti paradigmák és lehetséges metszetek</a:t>
            </a:r>
            <a:endParaRPr lang="hu-H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 helye 9"/>
          <p:cNvSpPr>
            <a:spLocks noGrp="1"/>
          </p:cNvSpPr>
          <p:nvPr>
            <p:ph type="body" idx="1"/>
          </p:nvPr>
        </p:nvSpPr>
        <p:spPr>
          <a:xfrm>
            <a:off x="839787" y="1355544"/>
            <a:ext cx="5157787" cy="823912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Intézményelvű megközelítés (politika)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839787" y="2331583"/>
            <a:ext cx="5157787" cy="400022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milyen a hatalomgyakorlás intézményes keretrendszere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3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</a:t>
            </a:r>
            <a:r>
              <a:rPr lang="hu-HU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hu-HU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magyar királyság integritása, szuverenitása (török hódoltság, </a:t>
            </a:r>
            <a:r>
              <a:rPr lang="hu-HU" sz="33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hu-HU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rdélyi fejedelemség, Trianon)</a:t>
            </a:r>
          </a:p>
          <a:p>
            <a:pPr>
              <a:lnSpc>
                <a:spcPct val="120000"/>
              </a:lnSpc>
            </a:pPr>
            <a:r>
              <a:rPr lang="hu-HU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Király és ország viszonya – közjogi kérdés (Rákóczi, 1848, 1867)</a:t>
            </a:r>
          </a:p>
          <a:p>
            <a:pPr>
              <a:lnSpc>
                <a:spcPct val="120000"/>
              </a:lnSpc>
            </a:pPr>
            <a:r>
              <a:rPr lang="hu-HU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Örökösödési kérdések</a:t>
            </a:r>
          </a:p>
          <a:p>
            <a:pPr>
              <a:lnSpc>
                <a:spcPct val="120000"/>
              </a:lnSpc>
            </a:pPr>
            <a:r>
              <a:rPr lang="hu-HU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Felekezeti viták (világi és egyházi hatalom viszonya)</a:t>
            </a:r>
          </a:p>
          <a:p>
            <a:pPr>
              <a:lnSpc>
                <a:spcPct val="120000"/>
              </a:lnSpc>
            </a:pPr>
            <a:r>
              <a:rPr lang="hu-HU" sz="3300" dirty="0" smtClean="0">
                <a:latin typeface="Verdana" panose="020B0604030504040204" pitchFamily="34" charset="0"/>
                <a:ea typeface="Verdana" panose="020B0604030504040204" pitchFamily="34" charset="0"/>
              </a:rPr>
              <a:t>Centralizáció és vármegyei politika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6172200" y="1844312"/>
            <a:ext cx="5183188" cy="356643"/>
          </a:xfrm>
        </p:spPr>
        <p:txBody>
          <a:bodyPr>
            <a:noAutofit/>
          </a:bodyPr>
          <a:lstStyle/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Ágens elvű megközelítés (politikai)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>
          <a:xfrm>
            <a:off x="6172199" y="2194560"/>
            <a:ext cx="5357813" cy="466343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milyenek a hatalmat gyakorlók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49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</a:t>
            </a: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Nemzeti hősök: Zrínyi, Széchenyi, Kossuth</a:t>
            </a:r>
          </a:p>
          <a:p>
            <a:pPr>
              <a:lnSpc>
                <a:spcPct val="120000"/>
              </a:lnSpc>
            </a:pP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Árulók: Károlyi Sándor, Görgey Artúr, Károlyi Mihály</a:t>
            </a:r>
          </a:p>
          <a:p>
            <a:pPr>
              <a:lnSpc>
                <a:spcPct val="120000"/>
              </a:lnSpc>
            </a:pP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Királyhű – nemzethű</a:t>
            </a:r>
          </a:p>
          <a:p>
            <a:pPr>
              <a:lnSpc>
                <a:spcPct val="120000"/>
              </a:lnSpc>
            </a:pP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Gyakorlatias szervező: Széchenyi, Deák</a:t>
            </a:r>
          </a:p>
          <a:p>
            <a:pPr>
              <a:lnSpc>
                <a:spcPct val="120000"/>
              </a:lnSpc>
            </a:pP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Elméleti ember: Hajnóczy József, Eötvös József, Bibó István</a:t>
            </a:r>
          </a:p>
          <a:p>
            <a:pPr>
              <a:lnSpc>
                <a:spcPct val="120000"/>
              </a:lnSpc>
            </a:pP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Pragmatikus: Bethlen Gábor</a:t>
            </a:r>
          </a:p>
          <a:p>
            <a:pPr>
              <a:lnSpc>
                <a:spcPct val="120000"/>
              </a:lnSpc>
            </a:pP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Erőskezű vezető, hadvezér: Bocskai István, Ferenc József</a:t>
            </a:r>
          </a:p>
          <a:p>
            <a:pPr>
              <a:lnSpc>
                <a:spcPct val="120000"/>
              </a:lnSpc>
            </a:pPr>
            <a:r>
              <a:rPr lang="hu-HU" sz="4900" dirty="0" smtClean="0">
                <a:latin typeface="Verdana" panose="020B0604030504040204" pitchFamily="34" charset="0"/>
                <a:ea typeface="Verdana" panose="020B0604030504040204" pitchFamily="34" charset="0"/>
              </a:rPr>
              <a:t>Reformpolitikus: Mária Terézia, II. József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05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31166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 politikai kétféle jelentése</a:t>
            </a:r>
            <a:endParaRPr lang="hu-H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 politika végső kérdése: ki gyakorolja a hatalmat?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Individualista megközelítés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Politikai realizmus iskolája /</a:t>
            </a:r>
            <a:r>
              <a:rPr lang="hu-HU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Realpolitik</a:t>
            </a:r>
            <a:endParaRPr lang="hu-HU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Szuverenitás fogalma: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Bodin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Carl Schmitt,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Tilo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Schabert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(?)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Hogyan lehet a hatalmat megszerezni?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 szükséghelyzetben ki dönt, barát-ellenség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Az ideológiák fedőtörténetek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Az intézmények is csak legitimációs keretként szolgálnak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 magyar politikatörténetben, a magyar történetírásban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mindez mit jelent?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 politika végső kérdése: a közjó, közérdek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6178731" y="2505075"/>
            <a:ext cx="5183188" cy="36845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Közösség-központú megközelítés</a:t>
            </a:r>
          </a:p>
          <a:p>
            <a:pPr>
              <a:lnSpc>
                <a:spcPct val="120000"/>
              </a:lnSpc>
            </a:pPr>
            <a:r>
              <a:rPr lang="hu-HU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Arisztoteliánus</a:t>
            </a: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-keresztény hagyományú politika-értelmezés</a:t>
            </a: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 hatalommal szembeni korlátok, hatalmi egyensúly – intézmények és a hagyományok is ezt szolgálják</a:t>
            </a: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 politika: érdekegyeztetés, az ideológiák közötti </a:t>
            </a:r>
            <a:r>
              <a:rPr lang="hu-HU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interface-ek</a:t>
            </a: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is fontosak</a:t>
            </a: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 magyar politikatörténetben, a magyar történetírásban mindez mit jelent?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632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 politika fogalmának kikristályosodása </a:t>
            </a:r>
            <a:br>
              <a:rPr lang="hu-HU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 kora modern diskurzusban</a:t>
            </a:r>
            <a:endParaRPr lang="hu-H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763386" y="2124883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Arisztotelész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politika-fogalma – középkori és reneszánsz recepciója</a:t>
            </a:r>
          </a:p>
          <a:p>
            <a:pPr>
              <a:lnSpc>
                <a:spcPct val="120000"/>
              </a:lnSpc>
            </a:pP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Machiavelli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és a cél-eszköz dilemma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 francia </a:t>
            </a:r>
            <a:r>
              <a:rPr lang="hu-HU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politique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fogalom: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1560-as és 1570-es évek politikatudományának diszciplináris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kategóriájából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pártoskodás polemikus bélyegévé válik.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1580-as és 1590-es évekre a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politique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olyan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vádponttá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vált, amelyet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azokra használtak,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akik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 vád szerint a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személyes érdekeket a vallási meggyőződés fölé helyezték, amikor támogatták a protestáns Henri de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Navarra-t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, hogy megszerezze a trónt.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államérdek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fogalmának kialakulása, mint egy specifikus politikai moralitás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jezsuiták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erőfeszítései valamifajta amalgám kialakítására – keresztény és politikai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A „</a:t>
            </a:r>
            <a:r>
              <a:rPr lang="hu-HU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hu-HU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olitica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”, mint önálló tudományág megjelenése (főleg német területen) (von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Friedeburg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199</TotalTime>
  <Words>1744</Words>
  <Application>Microsoft Office PowerPoint</Application>
  <PresentationFormat>Szélesvásznú</PresentationFormat>
  <Paragraphs>204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4</vt:i4>
      </vt:variant>
      <vt:variant>
        <vt:lpstr>Diacímek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Verdana</vt:lpstr>
      <vt:lpstr>Office-téma</vt:lpstr>
      <vt:lpstr>1_Office-téma</vt:lpstr>
      <vt:lpstr>2_Office-téma</vt:lpstr>
      <vt:lpstr>3_Office-téma</vt:lpstr>
      <vt:lpstr>A politika és "a politikai" fogalma a  modern magyar politikai gondolkodásban,  a 16. századtól a 20. századig </vt:lpstr>
      <vt:lpstr>PowerPoint-bemutató</vt:lpstr>
      <vt:lpstr>HÖRCHER FERENC  kutatóprofesszor, intézetvezető EJKK PÁK a projekt szakmai vezetője</vt:lpstr>
      <vt:lpstr>A témához kapcsolódó korábbi kutatások</vt:lpstr>
      <vt:lpstr>A politika és a politikai megkülönböztetése</vt:lpstr>
      <vt:lpstr>A politikai fogalmának elsődleges módszertani forrásai </vt:lpstr>
      <vt:lpstr>1500-2000 közötti, kutatásunk számára releváns bevett magyar történeti paradigmák és lehetséges metszetek</vt:lpstr>
      <vt:lpstr>A politikai kétféle jelentése</vt:lpstr>
      <vt:lpstr>A politika fogalmának kikristályosodása  a kora modern diskurzusban</vt:lpstr>
      <vt:lpstr>A „politikai” fogalmának szakirodalma</vt:lpstr>
      <vt:lpstr>BALÁZS ZOLTÁN  egyetemi tanár, a projekt szenior kutatója Budapesti Corvinus Egyetem</vt:lpstr>
      <vt:lpstr>PETNEHÁZI GÁBOR tudományos főmunkatárs, a projekt kutatója EJKK PÁK</vt:lpstr>
      <vt:lpstr>A magyar ‚politique’? (1570-1600)</vt:lpstr>
      <vt:lpstr>1. Kezdetek</vt:lpstr>
      <vt:lpstr>2. Kovacsóczy Farkas és a Báthory-korszakbeli ‚politique’</vt:lpstr>
      <vt:lpstr>3. Kovacsóczy után</vt:lpstr>
      <vt:lpstr>SMRCZ ÁDÁM  tudományos segédmunkatárs, a projekt kutatója EJKK PÁK</vt:lpstr>
      <vt:lpstr>KOVÁCS ESZTER  tudományos segédmunkatárs, a projekt kutatója EJKK PÁK</vt:lpstr>
      <vt:lpstr>Montesquieu fogadtatása mint esettanulmány</vt:lpstr>
      <vt:lpstr>A Montesquieu-recepció kutatása</vt:lpstr>
      <vt:lpstr>Új utak és várható új eredmények</vt:lpstr>
      <vt:lpstr>Korpusz, új szövegek (új recepciós adatok)</vt:lpstr>
      <vt:lpstr>TÓTH KÁLMÁN  tudományos munkatárs, a projekt kutatója EJKK PÁK</vt:lpstr>
      <vt:lpstr>PowerPoint-bemutató</vt:lpstr>
      <vt:lpstr>PÓCZA KÁLMÁN  tudományos főmunkatárs, a projekt szenior kutatója EJKK PÁK</vt:lpstr>
      <vt:lpstr>NYIRKOS TAMÁS  tudományos munkatárs, a projekt kutatója EJKK PÁK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Robotka Andrea</cp:lastModifiedBy>
  <cp:revision>22</cp:revision>
  <dcterms:created xsi:type="dcterms:W3CDTF">2020-01-30T10:32:07Z</dcterms:created>
  <dcterms:modified xsi:type="dcterms:W3CDTF">2022-12-13T16:24:30Z</dcterms:modified>
</cp:coreProperties>
</file>